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175200" cy="4206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032" autoAdjust="0"/>
    <p:restoredTop sz="94660"/>
  </p:normalViewPr>
  <p:slideViewPr>
    <p:cSldViewPr snapToGrid="0">
      <p:cViewPr varScale="1">
        <p:scale>
          <a:sx n="10" d="100"/>
          <a:sy n="10" d="100"/>
        </p:scale>
        <p:origin x="2146" y="-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BB5-3443-BB2D-F438F6BF063A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BB5-3443-BB2D-F438F6BF063A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BB5-3443-BB2D-F438F6BF063A}"/>
              </c:ext>
            </c:extLst>
          </c:dPt>
          <c:dPt>
            <c:idx val="3"/>
            <c:bubble3D val="0"/>
            <c:spPr>
              <a:solidFill>
                <a:srgbClr val="E0544A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BB5-3443-BB2D-F438F6BF063A}"/>
              </c:ext>
            </c:extLst>
          </c:dPt>
          <c:dLbls>
            <c:dLbl>
              <c:idx val="0"/>
              <c:layout>
                <c:manualLayout>
                  <c:x val="-0.14232998485238543"/>
                  <c:y val="0.1396700662962287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B5-3443-BB2D-F438F6BF063A}"/>
                </c:ext>
              </c:extLst>
            </c:dLbl>
            <c:dLbl>
              <c:idx val="1"/>
              <c:layout>
                <c:manualLayout>
                  <c:x val="-0.21017727330697616"/>
                  <c:y val="-2.2958875519787501E-2"/>
                </c:manualLayout>
              </c:layout>
              <c:tx>
                <c:rich>
                  <a:bodyPr/>
                  <a:lstStyle/>
                  <a:p>
                    <a:fld id="{2FBB2B6C-0B8D-E54A-B767-3941B72F2728}" type="CATEGORYNAME">
                      <a:rPr lang="en-US" sz="2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sz="280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D534F84A-4AB3-9E4C-93C9-D55459A9B3E6}" type="PERCENTAGE">
                      <a:rPr lang="en-US" sz="280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sz="2800" baseline="0">
                      <a:solidFill>
                        <a:schemeClr val="accent1">
                          <a:lumMod val="5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BB5-3443-BB2D-F438F6BF063A}"/>
                </c:ext>
              </c:extLst>
            </c:dLbl>
            <c:dLbl>
              <c:idx val="2"/>
              <c:layout>
                <c:manualLayout>
                  <c:x val="-2.1128077488063359E-2"/>
                  <c:y val="-6.440802703024331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44763803376606"/>
                      <c:h val="0.247629187886428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BB5-3443-BB2D-F438F6BF063A}"/>
                </c:ext>
              </c:extLst>
            </c:dLbl>
            <c:dLbl>
              <c:idx val="3"/>
              <c:layout>
                <c:manualLayout>
                  <c:x val="0.21341464627651241"/>
                  <c:y val="0.155553382294994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BB5-3443-BB2D-F438F6BF06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Sheet2!$C$19:$C$22</c:f>
              <c:strCache>
                <c:ptCount val="4"/>
                <c:pt idx="0">
                  <c:v>Asian</c:v>
                </c:pt>
                <c:pt idx="1">
                  <c:v>Black </c:v>
                </c:pt>
                <c:pt idx="2">
                  <c:v>Hispanic</c:v>
                </c:pt>
                <c:pt idx="3">
                  <c:v>White</c:v>
                </c:pt>
              </c:strCache>
            </c:strRef>
          </c:cat>
          <c:val>
            <c:numRef>
              <c:f>Sheet2!$D$19:$D$22</c:f>
              <c:numCache>
                <c:formatCode>General</c:formatCode>
                <c:ptCount val="4"/>
                <c:pt idx="0">
                  <c:v>59</c:v>
                </c:pt>
                <c:pt idx="1">
                  <c:v>94</c:v>
                </c:pt>
                <c:pt idx="2">
                  <c:v>82</c:v>
                </c:pt>
                <c:pt idx="3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B5-3443-BB2D-F438F6BF063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3140" y="6883826"/>
            <a:ext cx="25648920" cy="14643947"/>
          </a:xfrm>
        </p:spPr>
        <p:txBody>
          <a:bodyPr anchor="b"/>
          <a:lstStyle>
            <a:lvl1pPr algn="ctr">
              <a:defRPr sz="19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1900" y="22092500"/>
            <a:ext cx="22631400" cy="10155340"/>
          </a:xfrm>
        </p:spPr>
        <p:txBody>
          <a:bodyPr/>
          <a:lstStyle>
            <a:lvl1pPr marL="0" indent="0" algn="ctr">
              <a:buNone/>
              <a:defRPr sz="7920"/>
            </a:lvl1pPr>
            <a:lvl2pPr marL="1508760" indent="0" algn="ctr">
              <a:buNone/>
              <a:defRPr sz="6600"/>
            </a:lvl2pPr>
            <a:lvl3pPr marL="3017520" indent="0" algn="ctr">
              <a:buNone/>
              <a:defRPr sz="5940"/>
            </a:lvl3pPr>
            <a:lvl4pPr marL="4526280" indent="0" algn="ctr">
              <a:buNone/>
              <a:defRPr sz="5280"/>
            </a:lvl4pPr>
            <a:lvl5pPr marL="6035040" indent="0" algn="ctr">
              <a:buNone/>
              <a:defRPr sz="5280"/>
            </a:lvl5pPr>
            <a:lvl6pPr marL="7543800" indent="0" algn="ctr">
              <a:buNone/>
              <a:defRPr sz="5280"/>
            </a:lvl6pPr>
            <a:lvl7pPr marL="9052560" indent="0" algn="ctr">
              <a:buNone/>
              <a:defRPr sz="5280"/>
            </a:lvl7pPr>
            <a:lvl8pPr marL="10561320" indent="0" algn="ctr">
              <a:buNone/>
              <a:defRPr sz="5280"/>
            </a:lvl8pPr>
            <a:lvl9pPr marL="12070080" indent="0" algn="ctr">
              <a:buNone/>
              <a:defRPr sz="5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2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1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94129" y="2239433"/>
            <a:ext cx="6506528" cy="356459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4546" y="2239433"/>
            <a:ext cx="19142393" cy="3564594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3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5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830" y="10486402"/>
            <a:ext cx="26026110" cy="17496787"/>
          </a:xfrm>
        </p:spPr>
        <p:txBody>
          <a:bodyPr anchor="b"/>
          <a:lstStyle>
            <a:lvl1pPr>
              <a:defRPr sz="19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8830" y="28148716"/>
            <a:ext cx="26026110" cy="9201147"/>
          </a:xfrm>
        </p:spPr>
        <p:txBody>
          <a:bodyPr/>
          <a:lstStyle>
            <a:lvl1pPr marL="0" indent="0">
              <a:buNone/>
              <a:defRPr sz="7920">
                <a:solidFill>
                  <a:schemeClr val="tx1"/>
                </a:solidFill>
              </a:defRPr>
            </a:lvl1pPr>
            <a:lvl2pPr marL="15087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17520" indent="0">
              <a:buNone/>
              <a:defRPr sz="5940">
                <a:solidFill>
                  <a:schemeClr val="tx1">
                    <a:tint val="75000"/>
                  </a:schemeClr>
                </a:solidFill>
              </a:defRPr>
            </a:lvl3pPr>
            <a:lvl4pPr marL="452628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4pPr>
            <a:lvl5pPr marL="603504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5pPr>
            <a:lvl6pPr marL="754380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6pPr>
            <a:lvl7pPr marL="905256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7pPr>
            <a:lvl8pPr marL="1056132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8pPr>
            <a:lvl9pPr marL="1207008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4545" y="11197167"/>
            <a:ext cx="12824460" cy="266882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6195" y="11197167"/>
            <a:ext cx="12824460" cy="266882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85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5" y="2239442"/>
            <a:ext cx="26026110" cy="8130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8479" y="10311133"/>
            <a:ext cx="12765522" cy="5053327"/>
          </a:xfrm>
        </p:spPr>
        <p:txBody>
          <a:bodyPr anchor="b"/>
          <a:lstStyle>
            <a:lvl1pPr marL="0" indent="0">
              <a:buNone/>
              <a:defRPr sz="7920" b="1"/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78479" y="15364460"/>
            <a:ext cx="12765522" cy="225988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276197" y="10311133"/>
            <a:ext cx="12828390" cy="5053327"/>
          </a:xfrm>
        </p:spPr>
        <p:txBody>
          <a:bodyPr anchor="b"/>
          <a:lstStyle>
            <a:lvl1pPr marL="0" indent="0">
              <a:buNone/>
              <a:defRPr sz="7920" b="1"/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276197" y="15364460"/>
            <a:ext cx="12828390" cy="225988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3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5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2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6" y="2804160"/>
            <a:ext cx="9732287" cy="9814560"/>
          </a:xfrm>
        </p:spPr>
        <p:txBody>
          <a:bodyPr anchor="b"/>
          <a:lstStyle>
            <a:lvl1pPr>
              <a:defRPr sz="10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28390" y="6056216"/>
            <a:ext cx="15276195" cy="29891567"/>
          </a:xfrm>
        </p:spPr>
        <p:txBody>
          <a:bodyPr/>
          <a:lstStyle>
            <a:lvl1pPr>
              <a:defRPr sz="10560"/>
            </a:lvl1pPr>
            <a:lvl2pPr>
              <a:defRPr sz="9240"/>
            </a:lvl2pPr>
            <a:lvl3pPr>
              <a:defRPr sz="792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8476" y="12618720"/>
            <a:ext cx="9732287" cy="23377740"/>
          </a:xfrm>
        </p:spPr>
        <p:txBody>
          <a:bodyPr/>
          <a:lstStyle>
            <a:lvl1pPr marL="0" indent="0">
              <a:buNone/>
              <a:defRPr sz="5280"/>
            </a:lvl1pPr>
            <a:lvl2pPr marL="1508760" indent="0">
              <a:buNone/>
              <a:defRPr sz="4620"/>
            </a:lvl2pPr>
            <a:lvl3pPr marL="3017520" indent="0">
              <a:buNone/>
              <a:defRPr sz="3960"/>
            </a:lvl3pPr>
            <a:lvl4pPr marL="4526280" indent="0">
              <a:buNone/>
              <a:defRPr sz="3300"/>
            </a:lvl4pPr>
            <a:lvl5pPr marL="6035040" indent="0">
              <a:buNone/>
              <a:defRPr sz="3300"/>
            </a:lvl5pPr>
            <a:lvl6pPr marL="7543800" indent="0">
              <a:buNone/>
              <a:defRPr sz="3300"/>
            </a:lvl6pPr>
            <a:lvl7pPr marL="9052560" indent="0">
              <a:buNone/>
              <a:defRPr sz="3300"/>
            </a:lvl7pPr>
            <a:lvl8pPr marL="10561320" indent="0">
              <a:buNone/>
              <a:defRPr sz="3300"/>
            </a:lvl8pPr>
            <a:lvl9pPr marL="12070080" indent="0">
              <a:buNone/>
              <a:defRPr sz="3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6" y="2804160"/>
            <a:ext cx="9732287" cy="9814560"/>
          </a:xfrm>
        </p:spPr>
        <p:txBody>
          <a:bodyPr anchor="b"/>
          <a:lstStyle>
            <a:lvl1pPr>
              <a:defRPr sz="10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28390" y="6056216"/>
            <a:ext cx="15276195" cy="29891567"/>
          </a:xfrm>
        </p:spPr>
        <p:txBody>
          <a:bodyPr anchor="t"/>
          <a:lstStyle>
            <a:lvl1pPr marL="0" indent="0">
              <a:buNone/>
              <a:defRPr sz="10560"/>
            </a:lvl1pPr>
            <a:lvl2pPr marL="1508760" indent="0">
              <a:buNone/>
              <a:defRPr sz="9240"/>
            </a:lvl2pPr>
            <a:lvl3pPr marL="3017520" indent="0">
              <a:buNone/>
              <a:defRPr sz="7920"/>
            </a:lvl3pPr>
            <a:lvl4pPr marL="4526280" indent="0">
              <a:buNone/>
              <a:defRPr sz="6600"/>
            </a:lvl4pPr>
            <a:lvl5pPr marL="6035040" indent="0">
              <a:buNone/>
              <a:defRPr sz="6600"/>
            </a:lvl5pPr>
            <a:lvl6pPr marL="7543800" indent="0">
              <a:buNone/>
              <a:defRPr sz="6600"/>
            </a:lvl6pPr>
            <a:lvl7pPr marL="9052560" indent="0">
              <a:buNone/>
              <a:defRPr sz="6600"/>
            </a:lvl7pPr>
            <a:lvl8pPr marL="10561320" indent="0">
              <a:buNone/>
              <a:defRPr sz="6600"/>
            </a:lvl8pPr>
            <a:lvl9pPr marL="12070080" indent="0">
              <a:buNone/>
              <a:defRPr sz="6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8476" y="12618720"/>
            <a:ext cx="9732287" cy="23377740"/>
          </a:xfrm>
        </p:spPr>
        <p:txBody>
          <a:bodyPr/>
          <a:lstStyle>
            <a:lvl1pPr marL="0" indent="0">
              <a:buNone/>
              <a:defRPr sz="5280"/>
            </a:lvl1pPr>
            <a:lvl2pPr marL="1508760" indent="0">
              <a:buNone/>
              <a:defRPr sz="4620"/>
            </a:lvl2pPr>
            <a:lvl3pPr marL="3017520" indent="0">
              <a:buNone/>
              <a:defRPr sz="3960"/>
            </a:lvl3pPr>
            <a:lvl4pPr marL="4526280" indent="0">
              <a:buNone/>
              <a:defRPr sz="3300"/>
            </a:lvl4pPr>
            <a:lvl5pPr marL="6035040" indent="0">
              <a:buNone/>
              <a:defRPr sz="3300"/>
            </a:lvl5pPr>
            <a:lvl6pPr marL="7543800" indent="0">
              <a:buNone/>
              <a:defRPr sz="3300"/>
            </a:lvl6pPr>
            <a:lvl7pPr marL="9052560" indent="0">
              <a:buNone/>
              <a:defRPr sz="3300"/>
            </a:lvl7pPr>
            <a:lvl8pPr marL="10561320" indent="0">
              <a:buNone/>
              <a:defRPr sz="3300"/>
            </a:lvl8pPr>
            <a:lvl9pPr marL="12070080" indent="0">
              <a:buNone/>
              <a:defRPr sz="3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9C9-69D5-4855-888C-E3832B425B89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4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4545" y="2239442"/>
            <a:ext cx="26026110" cy="813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4545" y="11197167"/>
            <a:ext cx="26026110" cy="26688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4545" y="38985623"/>
            <a:ext cx="678942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DF9C9-69D5-4855-888C-E3832B425B89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5535" y="38985623"/>
            <a:ext cx="1018413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11235" y="38985623"/>
            <a:ext cx="678942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B6EA3-997E-401A-ABB9-A7BA6A03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2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17520" rtl="0" eaLnBrk="1" latinLnBrk="0" hangingPunct="1">
        <a:lnSpc>
          <a:spcPct val="90000"/>
        </a:lnSpc>
        <a:spcBef>
          <a:spcPct val="0"/>
        </a:spcBef>
        <a:buNone/>
        <a:defRPr sz="14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4380" indent="-754380" algn="l" defTabSz="3017520" rtl="0" eaLnBrk="1" latinLnBrk="0" hangingPunct="1">
        <a:lnSpc>
          <a:spcPct val="90000"/>
        </a:lnSpc>
        <a:spcBef>
          <a:spcPts val="3300"/>
        </a:spcBef>
        <a:buFont typeface="Arial" panose="020B0604020202020204" pitchFamily="34" charset="0"/>
        <a:buChar char="•"/>
        <a:defRPr sz="9240" kern="1200">
          <a:solidFill>
            <a:schemeClr val="tx1"/>
          </a:solidFill>
          <a:latin typeface="+mn-lt"/>
          <a:ea typeface="+mn-ea"/>
          <a:cs typeface="+mn-cs"/>
        </a:defRPr>
      </a:lvl1pPr>
      <a:lvl2pPr marL="22631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37719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806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78942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829818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8069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13157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8244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2pPr>
      <a:lvl3pPr marL="30175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3pPr>
      <a:lvl4pPr marL="45262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03504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0525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05613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0700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15447682" y="6655945"/>
            <a:ext cx="14401800" cy="1074091"/>
          </a:xfrm>
          <a:prstGeom prst="rect">
            <a:avLst/>
          </a:prstGeom>
          <a:solidFill>
            <a:srgbClr val="523165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217453" tIns="108727" rIns="217453" bIns="108727" anchor="ctr" anchorCtr="1"/>
          <a:lstStyle/>
          <a:p>
            <a:pPr algn="ctr" defTabSz="2174626" eaLnBrk="0" hangingPunct="0">
              <a:defRPr/>
            </a:pP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Results (cont.)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F11730D-5996-B04D-8E4D-2088DF5928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" r="10645"/>
          <a:stretch/>
        </p:blipFill>
        <p:spPr>
          <a:xfrm>
            <a:off x="15555632" y="9289280"/>
            <a:ext cx="14382308" cy="9691663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891B183D-C09C-A64C-A294-16ECD208E339}"/>
              </a:ext>
            </a:extLst>
          </p:cNvPr>
          <p:cNvSpPr txBox="1"/>
          <p:nvPr/>
        </p:nvSpPr>
        <p:spPr>
          <a:xfrm>
            <a:off x="15555632" y="8171567"/>
            <a:ext cx="1440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Levels of Self-Compassion Moderating the Relationship Between Cognitive Fusion and Anxiety Levels.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5FBDF9B7-E81F-514B-BB0E-D4024C5BD2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3" t="-1086" r="19854" b="1085"/>
          <a:stretch/>
        </p:blipFill>
        <p:spPr>
          <a:xfrm>
            <a:off x="28523621" y="9951311"/>
            <a:ext cx="952500" cy="317501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745C9342-7FCB-B24C-AAAA-FF670561C0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3621" y="10554494"/>
            <a:ext cx="952500" cy="3175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15087600" y="6879230"/>
            <a:ext cx="29882" cy="33209403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FCDB446-CFC1-EA40-BBE3-3873EDA132C5}"/>
              </a:ext>
            </a:extLst>
          </p:cNvPr>
          <p:cNvSpPr txBox="1"/>
          <p:nvPr/>
        </p:nvSpPr>
        <p:spPr>
          <a:xfrm>
            <a:off x="355600" y="26717196"/>
            <a:ext cx="14401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Self-Compassion Scale (SCS; 26 items)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evaluate participants’ level of self-compassion measured by six subscales: Self-Kindness, Self-Judgment, Common Humanity, Isolation, Mindfulness, and Over-Identification (Neff, 2003)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Believability of Anxious Feelings and Thoughts Questionnaire (BAFT; 23 items)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assess participants’ level of cognitive fusion measured by Somatic Concerns, Emotion Regulation, and Negative Evaluation (Herzberg et al., 2012).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was analyzed via linear regression. PROCESS Macro v3.3 for SPSS (Hayes, 2017) was utilized to conduct moderation analyses.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DE49708-D52D-A347-8D01-3C883955F9E3}"/>
              </a:ext>
            </a:extLst>
          </p:cNvPr>
          <p:cNvSpPr txBox="1"/>
          <p:nvPr/>
        </p:nvSpPr>
        <p:spPr>
          <a:xfrm>
            <a:off x="438150" y="21242961"/>
            <a:ext cx="8490688" cy="12895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(N=395) were undergraduates (M</a:t>
            </a:r>
            <a:r>
              <a:rPr lang="en-US" sz="33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en-US" sz="3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18.99, </a:t>
            </a:r>
            <a:r>
              <a:rPr lang="en-US" sz="33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US" sz="33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en-US" sz="3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2.36) at the University at Albany, SUNY. Participants (69% female) completed a online survey examining the prevalence of meditation and its impact on  everyday life.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part of this larger study, participants completed the following self-report measures: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Beck Anxiety Inventory (BAI; 21 items)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assess anxiety (Beck, Epstein, Brown, &amp; Steer, 1988)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C3A806AB-A706-A34B-A2EF-12E789BAC7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2639453"/>
              </p:ext>
            </p:extLst>
          </p:nvPr>
        </p:nvGraphicFramePr>
        <p:xfrm>
          <a:off x="7074646" y="21188677"/>
          <a:ext cx="8042836" cy="526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3" name="TextBox 52">
            <a:extLst>
              <a:ext uri="{FF2B5EF4-FFF2-40B4-BE49-F238E27FC236}">
                <a16:creationId xmlns:a16="http://schemas.microsoft.com/office/drawing/2014/main" id="{A8C1707A-C0ED-7F4C-A177-190EC8CC466C}"/>
              </a:ext>
            </a:extLst>
          </p:cNvPr>
          <p:cNvSpPr txBox="1"/>
          <p:nvPr/>
        </p:nvSpPr>
        <p:spPr>
          <a:xfrm>
            <a:off x="15570048" y="21238101"/>
            <a:ext cx="14400612" cy="13788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with greater self-compassion reported the lowest levels of anxiety, despite reporting high levels of cognitive fusion.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highest levels of anxiety were reported by participants with low levels of self-compassion and high levels of cognitive fusion.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findings support previous work showing that individuals high in self-compassion tend to use just as many negative self-descriptors as individuals low in self-compassion, however; they were less likely to experience anxiety than their peers who were low in self-compassion (Neff, Kirkpatrick, and Rude, 2007).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Together these findings suggest that self-compassion could be utilized as a protective factor to buffer against the harmful effects of cognitive fusion.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the relational networks that lead to cognitive fusion likely are mitigated by the mindfulness component within self-compassion, as mindfulness allows individuals to recognize painful thoughts, feelings, and emotions without avoidance, overidentification, or judgement.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research should examine the unique contributions of individual components of self-compassion on psychological functioning.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self-kindness, mindfulness, or a sense of common humanity confer unique roles as protective factors against anxiety and impaired psychological functioning?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studies isolating these components of self-compassion are needed to clarify how self-compassion functions within the ACT model.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Clinicians should consider introducing self-compassion as a therapeutic process within an ACT framework to promote mindfulness, a self-as-context perspective, and mitigate the negative effects cognitive fusion might have on human suffering associated with anxiety and stress.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 flipV="1">
            <a:off x="0" y="731520"/>
            <a:ext cx="30175200" cy="731520"/>
          </a:xfrm>
          <a:prstGeom prst="rect">
            <a:avLst/>
          </a:prstGeom>
          <a:solidFill>
            <a:srgbClr val="F4DB35"/>
          </a:solidFill>
          <a:ln w="9525">
            <a:solidFill>
              <a:srgbClr val="D8D81E"/>
            </a:solidFill>
            <a:miter lim="800000"/>
            <a:headEnd/>
            <a:tailEnd/>
          </a:ln>
          <a:effectLst/>
        </p:spPr>
        <p:txBody>
          <a:bodyPr wrap="none" lIns="108731" tIns="54366" rIns="108731" bIns="54366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30175200" cy="731520"/>
          </a:xfrm>
          <a:prstGeom prst="rect">
            <a:avLst/>
          </a:prstGeom>
          <a:solidFill>
            <a:srgbClr val="52316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17453" tIns="108727" rIns="217453" bIns="108727" numCol="1" rtlCol="0" anchor="ctr" anchorCtr="0" compatLnSpc="1">
            <a:prstTxWarp prst="textNoShape">
              <a:avLst/>
            </a:prstTxWarp>
          </a:bodyPr>
          <a:lstStyle/>
          <a:p>
            <a:pPr defTabSz="2174626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flipV="1">
            <a:off x="0" y="5635212"/>
            <a:ext cx="30175200" cy="731520"/>
          </a:xfrm>
          <a:prstGeom prst="rect">
            <a:avLst/>
          </a:prstGeom>
          <a:solidFill>
            <a:srgbClr val="F4DB35"/>
          </a:solidFill>
          <a:ln w="9525">
            <a:solidFill>
              <a:srgbClr val="D8D81E"/>
            </a:solidFill>
            <a:miter lim="800000"/>
            <a:headEnd/>
            <a:tailEnd/>
          </a:ln>
          <a:effectLst/>
        </p:spPr>
        <p:txBody>
          <a:bodyPr wrap="none" lIns="108731" tIns="54366" rIns="108731" bIns="54366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flipV="1">
            <a:off x="-8964" y="41332652"/>
            <a:ext cx="30175200" cy="731520"/>
          </a:xfrm>
          <a:prstGeom prst="rect">
            <a:avLst/>
          </a:prstGeom>
          <a:solidFill>
            <a:srgbClr val="F4DB35"/>
          </a:solidFill>
          <a:ln w="9525">
            <a:solidFill>
              <a:srgbClr val="D8D81E"/>
            </a:solidFill>
            <a:miter lim="800000"/>
            <a:headEnd/>
            <a:tailEnd/>
          </a:ln>
          <a:effectLst/>
        </p:spPr>
        <p:txBody>
          <a:bodyPr wrap="none" lIns="108731" tIns="54366" rIns="108731" bIns="54366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-8964" y="40601132"/>
            <a:ext cx="30175200" cy="731520"/>
          </a:xfrm>
          <a:prstGeom prst="rect">
            <a:avLst/>
          </a:prstGeom>
          <a:solidFill>
            <a:srgbClr val="52316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17453" tIns="108727" rIns="217453" bIns="108727" numCol="1" rtlCol="0" anchor="ctr" anchorCtr="0" compatLnSpc="1">
            <a:prstTxWarp prst="textNoShape">
              <a:avLst/>
            </a:prstTxWarp>
          </a:bodyPr>
          <a:lstStyle/>
          <a:p>
            <a:pPr defTabSz="2174626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39" descr="front-A-logo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8964" y="2404079"/>
            <a:ext cx="5585013" cy="229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9" descr="front-A-logo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590187" y="2404079"/>
            <a:ext cx="5585013" cy="229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039895" y="1641734"/>
            <a:ext cx="2015517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Garamond" panose="02020404030301010803" pitchFamily="18" charset="0"/>
              </a:rPr>
              <a:t> </a:t>
            </a:r>
            <a:r>
              <a:rPr lang="en-US" sz="6600" b="1" dirty="0">
                <a:solidFill>
                  <a:srgbClr val="464646"/>
                </a:solidFill>
                <a:latin typeface="Arial" panose="020B0604020202020204" pitchFamily="34" charset="0"/>
              </a:rPr>
              <a:t>Self-Compassion as a Moderator of the Relationship Between Cognitive Fusion and Anxiety in College Students</a:t>
            </a:r>
            <a:endParaRPr lang="en-US" sz="6600" b="1" dirty="0">
              <a:latin typeface="Garamond" panose="02020404030301010803" pitchFamily="18" charset="0"/>
            </a:endParaRPr>
          </a:p>
          <a:p>
            <a:pPr algn="ctr"/>
            <a:r>
              <a:rPr lang="en-US" sz="4400" dirty="0">
                <a:latin typeface="Garamond" panose="02020404030301010803" pitchFamily="18" charset="0"/>
              </a:rPr>
              <a:t>Shannon B. Underwood, Eric D. </a:t>
            </a:r>
            <a:r>
              <a:rPr lang="en-US" sz="4400" dirty="0" err="1">
                <a:latin typeface="Garamond" panose="02020404030301010803" pitchFamily="18" charset="0"/>
              </a:rPr>
              <a:t>Tifft</a:t>
            </a:r>
            <a:r>
              <a:rPr lang="en-US" sz="4400" dirty="0">
                <a:latin typeface="Garamond" panose="02020404030301010803" pitchFamily="18" charset="0"/>
              </a:rPr>
              <a:t>, Glenn A. Phillips, Emily J. </a:t>
            </a:r>
            <a:r>
              <a:rPr lang="en-US" sz="4400" dirty="0" err="1">
                <a:latin typeface="Garamond" panose="02020404030301010803" pitchFamily="18" charset="0"/>
              </a:rPr>
              <a:t>Padula</a:t>
            </a:r>
            <a:r>
              <a:rPr lang="en-US" sz="4400" dirty="0">
                <a:latin typeface="Garamond" panose="02020404030301010803" pitchFamily="18" charset="0"/>
              </a:rPr>
              <a:t>, &amp; John P. Forsyth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55600" y="6660208"/>
            <a:ext cx="14401800" cy="1074091"/>
          </a:xfrm>
          <a:prstGeom prst="rect">
            <a:avLst/>
          </a:prstGeom>
          <a:solidFill>
            <a:srgbClr val="523165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217453" tIns="108727" rIns="217453" bIns="108727" anchor="ctr" anchorCtr="1"/>
          <a:lstStyle/>
          <a:p>
            <a:pPr algn="ctr" defTabSz="2174626" eaLnBrk="0" hangingPunct="0">
              <a:defRPr/>
            </a:pP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438150" y="19693397"/>
            <a:ext cx="14401800" cy="1074091"/>
          </a:xfrm>
          <a:prstGeom prst="rect">
            <a:avLst/>
          </a:prstGeom>
          <a:solidFill>
            <a:srgbClr val="523165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217453" tIns="108727" rIns="217453" bIns="108727" anchor="ctr" anchorCtr="1"/>
          <a:lstStyle/>
          <a:p>
            <a:pPr algn="ctr" defTabSz="2174626" eaLnBrk="0" hangingPunct="0">
              <a:defRPr/>
            </a:pP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15444388" y="35057467"/>
            <a:ext cx="14401800" cy="1074091"/>
          </a:xfrm>
          <a:prstGeom prst="rect">
            <a:avLst/>
          </a:prstGeom>
          <a:solidFill>
            <a:srgbClr val="523165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217453" tIns="108727" rIns="217453" bIns="108727" anchor="ctr" anchorCtr="1"/>
          <a:lstStyle/>
          <a:p>
            <a:pPr algn="ctr" defTabSz="2174626" eaLnBrk="0" hangingPunct="0">
              <a:defRPr/>
            </a:pP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96D997-AD87-6347-B7EE-3CC2A52AD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" y="32510710"/>
            <a:ext cx="14401800" cy="1074091"/>
          </a:xfrm>
          <a:prstGeom prst="rect">
            <a:avLst/>
          </a:prstGeom>
          <a:solidFill>
            <a:srgbClr val="523165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217453" tIns="108727" rIns="217453" bIns="108727" anchor="ctr" anchorCtr="1"/>
          <a:lstStyle/>
          <a:p>
            <a:pPr algn="ctr" defTabSz="2174626" eaLnBrk="0" hangingPunct="0">
              <a:defRPr/>
            </a:pP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B2F90C3B-154A-654A-ADA9-7BD794335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5632" y="19693396"/>
            <a:ext cx="14293850" cy="1074091"/>
          </a:xfrm>
          <a:prstGeom prst="rect">
            <a:avLst/>
          </a:prstGeom>
          <a:solidFill>
            <a:srgbClr val="523165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217453" tIns="108727" rIns="217453" bIns="108727" anchor="ctr" anchorCtr="1"/>
          <a:lstStyle/>
          <a:p>
            <a:pPr algn="ctr" defTabSz="2174626" eaLnBrk="0" hangingPunct="0">
              <a:defRPr/>
            </a:pP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28AD4B-BACE-524B-BC7A-F42DEAD12E41}"/>
              </a:ext>
            </a:extLst>
          </p:cNvPr>
          <p:cNvSpPr txBox="1"/>
          <p:nvPr/>
        </p:nvSpPr>
        <p:spPr>
          <a:xfrm>
            <a:off x="438150" y="8227270"/>
            <a:ext cx="14431682" cy="11741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Anxiety is a pervasive problem in their lives of college students, with over 75% reporting significant anxiety and distress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Garlow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2008).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Despite these high rates, just over one-third (36%) of college students reported seeking services over the past year despite having an existing mental health issue (Eisenberg, Hunt, &amp; Speer, 2013).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students likely are overwhelmed by and subsequently internalizing the stress they face while adjusting to college life.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an Acceptance and Commitment Therapy (ACT) standpoint, it is widely recognized that cognitive fusion is ubiquitous and harmful.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overidentify with their thoughts, emotions, and physical states (e.g., “I am just an anxious person and this is how I will always be!”)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Though not formally integrated in the ACT process model, self-compassion is recognized as a protective factor in response to unpleasant emotional states and is associated with psychological health and wellness.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Greater self-compassion is linked with lower anxiety (Neff &amp;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Tirch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2013).  This finding is robust.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Furthermore, self-compassion can be utilized as a tool to aid individuals adjusting to stressful life situations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Sbarra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Smith, &amp;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2012).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study seeks to explore the protective nature of self-compassion in relation to cognitive fusion and anxiety in a highly stressed and anxious undergraduate sample.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20EBF387-B982-AB4E-BD94-52218439D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369328"/>
              </p:ext>
            </p:extLst>
          </p:nvPr>
        </p:nvGraphicFramePr>
        <p:xfrm>
          <a:off x="438150" y="34662202"/>
          <a:ext cx="14236700" cy="4289641"/>
        </p:xfrm>
        <a:graphic>
          <a:graphicData uri="http://schemas.openxmlformats.org/drawingml/2006/table">
            <a:tbl>
              <a:tblPr/>
              <a:tblGrid>
                <a:gridCol w="2291459">
                  <a:extLst>
                    <a:ext uri="{9D8B030D-6E8A-4147-A177-3AD203B41FA5}">
                      <a16:colId xmlns:a16="http://schemas.microsoft.com/office/drawing/2014/main" val="651090337"/>
                    </a:ext>
                  </a:extLst>
                </a:gridCol>
                <a:gridCol w="1790608">
                  <a:extLst>
                    <a:ext uri="{9D8B030D-6E8A-4147-A177-3AD203B41FA5}">
                      <a16:colId xmlns:a16="http://schemas.microsoft.com/office/drawing/2014/main" val="2647029080"/>
                    </a:ext>
                  </a:extLst>
                </a:gridCol>
                <a:gridCol w="3622785">
                  <a:extLst>
                    <a:ext uri="{9D8B030D-6E8A-4147-A177-3AD203B41FA5}">
                      <a16:colId xmlns:a16="http://schemas.microsoft.com/office/drawing/2014/main" val="3087900183"/>
                    </a:ext>
                  </a:extLst>
                </a:gridCol>
                <a:gridCol w="1716595">
                  <a:extLst>
                    <a:ext uri="{9D8B030D-6E8A-4147-A177-3AD203B41FA5}">
                      <a16:colId xmlns:a16="http://schemas.microsoft.com/office/drawing/2014/main" val="2323206877"/>
                    </a:ext>
                  </a:extLst>
                </a:gridCol>
                <a:gridCol w="2288305">
                  <a:extLst>
                    <a:ext uri="{9D8B030D-6E8A-4147-A177-3AD203B41FA5}">
                      <a16:colId xmlns:a16="http://schemas.microsoft.com/office/drawing/2014/main" val="1212361281"/>
                    </a:ext>
                  </a:extLst>
                </a:gridCol>
                <a:gridCol w="2526948">
                  <a:extLst>
                    <a:ext uri="{9D8B030D-6E8A-4147-A177-3AD203B41FA5}">
                      <a16:colId xmlns:a16="http://schemas.microsoft.com/office/drawing/2014/main" val="261136343"/>
                    </a:ext>
                  </a:extLst>
                </a:gridCol>
              </a:tblGrid>
              <a:tr h="6542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Variable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  <a:r>
                        <a:rPr lang="en-US" sz="3300" b="1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3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3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461246"/>
                  </a:ext>
                </a:extLst>
              </a:tr>
              <a:tr h="727087">
                <a:tc>
                  <a:txBody>
                    <a:bodyPr/>
                    <a:lstStyle/>
                    <a:p>
                      <a:pPr algn="r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Step 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.307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-1.143***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.150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-7.617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2526410"/>
                  </a:ext>
                </a:extLst>
              </a:tr>
              <a:tr h="727087">
                <a:tc>
                  <a:txBody>
                    <a:bodyPr/>
                    <a:lstStyle/>
                    <a:p>
                      <a:pPr algn="l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0.02***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.385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624298"/>
                  </a:ext>
                </a:extLst>
              </a:tr>
              <a:tr h="727087">
                <a:tc>
                  <a:txBody>
                    <a:bodyPr/>
                    <a:lstStyle/>
                    <a:p>
                      <a:pPr algn="l" fontAlgn="b"/>
                      <a:r>
                        <a:rPr lang="en-US" sz="3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-0.251***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-.251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-5.184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773607"/>
                  </a:ext>
                </a:extLst>
              </a:tr>
              <a:tr h="727087">
                <a:tc>
                  <a:txBody>
                    <a:bodyPr/>
                    <a:lstStyle/>
                    <a:p>
                      <a:pPr algn="r" fontAlgn="b"/>
                      <a:r>
                        <a:rPr lang="en-US" sz="3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Step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.318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-1.176***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.149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-7.864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402491"/>
                  </a:ext>
                </a:extLst>
              </a:tr>
              <a:tr h="727087">
                <a:tc>
                  <a:txBody>
                    <a:bodyPr/>
                    <a:lstStyle/>
                    <a:p>
                      <a:pPr algn="l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BAFT * SCS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-0.116**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-.109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-2.598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874219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7A7DE4E6-3098-8147-83B2-F202AC976996}"/>
              </a:ext>
            </a:extLst>
          </p:cNvPr>
          <p:cNvSpPr txBox="1"/>
          <p:nvPr/>
        </p:nvSpPr>
        <p:spPr>
          <a:xfrm>
            <a:off x="325718" y="38936798"/>
            <a:ext cx="14431682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*p &lt; .05, ** p &lt; .01, ***p &lt; .001</a:t>
            </a:r>
          </a:p>
          <a:p>
            <a:endParaRPr lang="en-US" sz="3200" dirty="0">
              <a:latin typeface="Garamond"/>
              <a:cs typeface="Garamond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C18EE0A-FE2D-244D-97C8-8A52870A2C5F}"/>
              </a:ext>
            </a:extLst>
          </p:cNvPr>
          <p:cNvSpPr txBox="1"/>
          <p:nvPr/>
        </p:nvSpPr>
        <p:spPr>
          <a:xfrm>
            <a:off x="325718" y="34041301"/>
            <a:ext cx="1365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1.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Regression Model and Moderation Analyses Predicting Anxiety Scores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D57B29E-C658-B04A-B21D-3E9E37AE5E97}"/>
              </a:ext>
            </a:extLst>
          </p:cNvPr>
          <p:cNvSpPr txBox="1"/>
          <p:nvPr/>
        </p:nvSpPr>
        <p:spPr>
          <a:xfrm>
            <a:off x="15444388" y="36269680"/>
            <a:ext cx="1429266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Eisenberg, D., Hunt, J., &amp; Speer, N. (2013). Mental health in American colleges and universities: variation across student subgroups and across campuses.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Journal of nervous and mental disease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60-67.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Garlow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J., Rosenberg, J., Moore, J. D., Haas, A. P.,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Koestner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B., Hendin, H.,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Nemeroff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 B. (2008). Depression, desperation, and suicidal ideation in college students: results from the American Foundation for Suicide Prevention College Screening Project at Emory University.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Depression and anxiety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(6), 482-488.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Hayes, A. F. (2017).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mediation, moderation, and conditional process analysis: A regression-based approach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Guilford Publications.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Neff, K. D., Kirkpatrick, K., &amp; Rude, S. S. (2007). Self-compassion and its link to adaptive psychological functioning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Journal of Research in Personality,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139-154.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Neff, K.,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Tirch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(2013). Self-compassion and ACT.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Mindfulness, acceptance, and positive psychology: The seven foundations of well-being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78-106.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Sbarra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A., Smith, H. L., &amp;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R. (2012). When leaving your ex, love yourself: Observational ratings of self-compassion predict the course of emotional recovery following marital separation.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 Science, 23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261-269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57EB61D-7BD3-4B4D-9E62-EB94895380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1553" y="9951311"/>
            <a:ext cx="631999" cy="31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665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1943</TotalTime>
  <Words>878</Words>
  <Application>Microsoft Office PowerPoint</Application>
  <PresentationFormat>Custom</PresentationFormat>
  <Paragraphs>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Garamond</vt:lpstr>
      <vt:lpstr>Times New Roman</vt:lpstr>
      <vt:lpstr>Office Theme</vt:lpstr>
      <vt:lpstr>PowerPoint Presentation</vt:lpstr>
    </vt:vector>
  </TitlesOfParts>
  <Company>University at Albany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Tifft, Eric</dc:creator>
  <cp:lastModifiedBy>R Z</cp:lastModifiedBy>
  <cp:revision>56</cp:revision>
  <dcterms:created xsi:type="dcterms:W3CDTF">2019-05-16T14:17:19Z</dcterms:created>
  <dcterms:modified xsi:type="dcterms:W3CDTF">2019-07-04T14:22:57Z</dcterms:modified>
</cp:coreProperties>
</file>